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04.12.2015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04.12.2015</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04.12.2015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04.12.2015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04.12.2015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04.12.2015</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04.12.2015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04.12.2015</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04.12.2015</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04.12.2015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785794"/>
            <a:ext cx="6172200" cy="2143140"/>
          </a:xfrm>
        </p:spPr>
        <p:txBody>
          <a:bodyPr>
            <a:noAutofit/>
          </a:bodyPr>
          <a:lstStyle/>
          <a:p>
            <a:pPr algn="ctr"/>
            <a:r>
              <a:rPr lang="kk-KZ" sz="4000" i="1" dirty="0" smtClean="0">
                <a:solidFill>
                  <a:srgbClr val="FF0000"/>
                </a:solidFill>
                <a:cs typeface="Times New Roman" pitchFamily="18" charset="0"/>
              </a:rPr>
              <a:t>Қорғасын аккумулятор өндірісі </a:t>
            </a:r>
            <a:endParaRPr lang="ru-RU" sz="4000" i="1" dirty="0">
              <a:solidFill>
                <a:srgbClr val="FF0000"/>
              </a:solidFill>
              <a:cs typeface="Times New Roman" pitchFamily="18" charset="0"/>
            </a:endParaRPr>
          </a:p>
        </p:txBody>
      </p:sp>
      <p:sp>
        <p:nvSpPr>
          <p:cNvPr id="3" name="Подзаголовок 2"/>
          <p:cNvSpPr>
            <a:spLocks noGrp="1"/>
          </p:cNvSpPr>
          <p:nvPr>
            <p:ph type="subTitle" idx="1"/>
          </p:nvPr>
        </p:nvSpPr>
        <p:spPr>
          <a:xfrm>
            <a:off x="2500298" y="3000372"/>
            <a:ext cx="6172200" cy="3000396"/>
          </a:xfrm>
        </p:spPr>
        <p:txBody>
          <a:bodyPr>
            <a:normAutofit lnSpcReduction="10000"/>
          </a:bodyPr>
          <a:lstStyle/>
          <a:p>
            <a:pPr algn="just">
              <a:buFont typeface="Wingdings" pitchFamily="2" charset="2"/>
              <a:buChar char="v"/>
            </a:pPr>
            <a:r>
              <a:rPr lang="en-US" sz="1600" dirty="0" smtClean="0">
                <a:solidFill>
                  <a:schemeClr val="tx1"/>
                </a:solidFill>
              </a:rPr>
              <a:t>“</a:t>
            </a:r>
            <a:r>
              <a:rPr lang="kk-KZ" sz="1600" i="1" dirty="0" smtClean="0"/>
              <a:t>Қайнар - АКБ</a:t>
            </a:r>
            <a:r>
              <a:rPr lang="en-US" sz="1600" i="1" dirty="0" smtClean="0"/>
              <a:t>” </a:t>
            </a:r>
            <a:r>
              <a:rPr lang="kk-KZ" sz="1600" i="1" dirty="0" smtClean="0"/>
              <a:t>компаниясы технологиясы </a:t>
            </a:r>
            <a:r>
              <a:rPr lang="ru-RU" sz="1600" i="1" dirty="0" smtClean="0"/>
              <a:t>(</a:t>
            </a:r>
            <a:r>
              <a:rPr lang="kk-KZ" sz="1600" i="1" dirty="0" smtClean="0"/>
              <a:t>Қазақстан</a:t>
            </a:r>
            <a:r>
              <a:rPr lang="ru-RU" sz="1600" i="1" dirty="0" smtClean="0"/>
              <a:t>)</a:t>
            </a:r>
            <a:endParaRPr lang="en-US" sz="1600" i="1" dirty="0" smtClean="0"/>
          </a:p>
          <a:p>
            <a:pPr algn="just">
              <a:buFont typeface="Wingdings" pitchFamily="2" charset="2"/>
              <a:buChar char="v"/>
            </a:pPr>
            <a:endParaRPr lang="en-US" sz="1600" i="1" dirty="0" smtClean="0"/>
          </a:p>
          <a:p>
            <a:pPr algn="just">
              <a:buFont typeface="Wingdings" pitchFamily="2" charset="2"/>
              <a:buChar char="v"/>
            </a:pPr>
            <a:r>
              <a:rPr lang="en-US" sz="1600" i="1" dirty="0" smtClean="0"/>
              <a:t>“</a:t>
            </a:r>
            <a:r>
              <a:rPr lang="en-US" sz="1600" i="1" dirty="0" err="1" smtClean="0"/>
              <a:t>Zhersu</a:t>
            </a:r>
            <a:r>
              <a:rPr lang="en-US" sz="1600" i="1" dirty="0" smtClean="0"/>
              <a:t> Power” </a:t>
            </a:r>
            <a:r>
              <a:rPr lang="kk-KZ" sz="1600" i="1" dirty="0" smtClean="0"/>
              <a:t>ЖШС</a:t>
            </a:r>
            <a:endParaRPr lang="ru-RU" sz="1600" i="1" dirty="0" smtClean="0"/>
          </a:p>
          <a:p>
            <a:pPr algn="just"/>
            <a:endParaRPr lang="kk-KZ" i="1" dirty="0" smtClean="0"/>
          </a:p>
          <a:p>
            <a:pPr algn="just">
              <a:buFont typeface="Wingdings" pitchFamily="2" charset="2"/>
              <a:buChar char="v"/>
            </a:pPr>
            <a:r>
              <a:rPr lang="en-US" sz="1600" i="1" dirty="0" smtClean="0"/>
              <a:t>“</a:t>
            </a:r>
            <a:r>
              <a:rPr lang="kk-KZ" sz="1600" i="1" dirty="0" smtClean="0"/>
              <a:t>АкТех</a:t>
            </a:r>
            <a:r>
              <a:rPr lang="en-US" sz="1600" i="1" dirty="0" smtClean="0"/>
              <a:t>”</a:t>
            </a:r>
            <a:r>
              <a:rPr lang="kk-KZ" sz="1600" i="1" dirty="0" smtClean="0"/>
              <a:t> компаниясы технологиясы </a:t>
            </a:r>
            <a:r>
              <a:rPr lang="en-US" sz="1600" i="1" dirty="0" smtClean="0"/>
              <a:t>(</a:t>
            </a:r>
            <a:r>
              <a:rPr lang="kk-KZ" sz="1600" i="1" dirty="0" smtClean="0"/>
              <a:t>Ресей</a:t>
            </a:r>
            <a:r>
              <a:rPr lang="en-US" sz="1600" i="1" dirty="0" smtClean="0"/>
              <a:t>)</a:t>
            </a:r>
            <a:endParaRPr lang="kk-KZ" sz="1600" i="1" dirty="0" smtClean="0"/>
          </a:p>
          <a:p>
            <a:pPr algn="just"/>
            <a:endParaRPr lang="en-US" i="1" dirty="0" smtClean="0"/>
          </a:p>
          <a:p>
            <a:pPr algn="just">
              <a:buFont typeface="Wingdings" pitchFamily="2" charset="2"/>
              <a:buChar char="v"/>
            </a:pPr>
            <a:r>
              <a:rPr lang="en-US" i="1" dirty="0" smtClean="0"/>
              <a:t> </a:t>
            </a:r>
            <a:r>
              <a:rPr lang="ru-RU" sz="1600" i="1" dirty="0" smtClean="0"/>
              <a:t>“</a:t>
            </a:r>
            <a:r>
              <a:rPr lang="kk-KZ" sz="1600" i="1" dirty="0" smtClean="0"/>
              <a:t>Megatex</a:t>
            </a:r>
            <a:r>
              <a:rPr lang="ru-RU" sz="1600" i="1" dirty="0" smtClean="0"/>
              <a:t>”</a:t>
            </a:r>
            <a:r>
              <a:rPr lang="kk-KZ" sz="1600" i="1" dirty="0" smtClean="0"/>
              <a:t> компаниясы технологиясы</a:t>
            </a:r>
            <a:r>
              <a:rPr lang="en-US" sz="1600" i="1" dirty="0" smtClean="0"/>
              <a:t> (</a:t>
            </a:r>
            <a:r>
              <a:rPr lang="kk-KZ" sz="1600" i="1" dirty="0" smtClean="0"/>
              <a:t>Украина</a:t>
            </a:r>
            <a:r>
              <a:rPr lang="en-US" sz="1600" i="1" dirty="0" smtClean="0"/>
              <a:t>)</a:t>
            </a:r>
            <a:endParaRPr lang="kk-KZ" sz="1600" i="1" dirty="0" smtClean="0"/>
          </a:p>
          <a:p>
            <a:pPr algn="just">
              <a:buFont typeface="Wingdings" pitchFamily="2" charset="2"/>
              <a:buChar char="v"/>
            </a:pPr>
            <a:endParaRPr lang="kk-KZ" sz="1600" i="1" dirty="0" smtClean="0"/>
          </a:p>
          <a:p>
            <a:pPr algn="just">
              <a:buFont typeface="Wingdings" pitchFamily="2" charset="2"/>
              <a:buChar char="v"/>
            </a:pPr>
            <a:r>
              <a:rPr lang="kk-KZ" sz="1600" i="1" dirty="0" smtClean="0"/>
              <a:t> Аккумуляторды таңдау және сатып алу</a:t>
            </a:r>
          </a:p>
          <a:p>
            <a:pPr algn="just">
              <a:buFont typeface="Wingdings" pitchFamily="2" charset="2"/>
              <a:buChar char="v"/>
            </a:pPr>
            <a:endParaRPr lang="kk-KZ" sz="1600" i="1" dirty="0" smtClean="0"/>
          </a:p>
          <a:p>
            <a:pPr algn="just">
              <a:buFont typeface="Wingdings" pitchFamily="2" charset="2"/>
              <a:buChar char="v"/>
            </a:pPr>
            <a:endParaRPr lang="ru-RU" sz="1600" dirty="0" smtClean="0"/>
          </a:p>
          <a:p>
            <a:pPr algn="just">
              <a:buFont typeface="Wingdings" pitchFamily="2" charset="2"/>
              <a:buChar char="v"/>
            </a:pPr>
            <a:endParaRPr lang="en-US" sz="1600" i="1" dirty="0" smtClean="0"/>
          </a:p>
          <a:p>
            <a:pPr>
              <a:buFont typeface="Wingdings" pitchFamily="2" charset="2"/>
              <a:buChar char="v"/>
            </a:pPr>
            <a:endParaRPr lang="kk-KZ" i="1" dirty="0" smtClean="0"/>
          </a:p>
          <a:p>
            <a:pPr>
              <a:buFont typeface="Wingdings" pitchFamily="2" charset="2"/>
              <a:buChar char="v"/>
            </a:pPr>
            <a:endParaRPr lang="ru-RU" dirty="0" smtClean="0"/>
          </a:p>
          <a:p>
            <a:pPr>
              <a:buFont typeface="Wingdings" pitchFamily="2" charset="2"/>
              <a:buChar char="v"/>
            </a:pPr>
            <a:endParaRPr lang="ru-RU"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00042"/>
            <a:ext cx="7467600" cy="5973910"/>
          </a:xfrm>
        </p:spPr>
        <p:txBody>
          <a:bodyPr>
            <a:normAutofit fontScale="92500" lnSpcReduction="20000"/>
          </a:bodyPr>
          <a:lstStyle/>
          <a:p>
            <a:pPr lvl="0" algn="just"/>
            <a:r>
              <a:rPr lang="kk-KZ" dirty="0" smtClean="0"/>
              <a:t>Оң электрод құймалары жаңа технология Power Pass (тоқ жолы) жүзеге асырылады. Мұнда электродтың оптималданған геометриясы жасақталады.</a:t>
            </a:r>
          </a:p>
          <a:p>
            <a:pPr algn="just"/>
            <a:r>
              <a:rPr lang="kk-KZ" dirty="0" smtClean="0"/>
              <a:t>Батареяның арна жүйесін қамтитын арнайы «лабиринт» қақпағын пайдаланады. Бұл қақпақ батарея мерзімін ұзарту, суды үнемдеуге көмектеседі. Және көлік құралының электр жүйесін «оттан» қорғау көзделген. Яғни төтенше жағдайларда батарея толық өрт қауіпсіздігін қамтамасыз етеді.</a:t>
            </a:r>
            <a:endParaRPr lang="ru-RU" dirty="0" smtClean="0"/>
          </a:p>
          <a:p>
            <a:pPr algn="just"/>
            <a:r>
              <a:rPr lang="kk-KZ" dirty="0" smtClean="0"/>
              <a:t>Батарея корпустары компаниясының өндіру үшін «Батарея технологиясы» жетекші өндірушілердің жоғары сынып сополимер полипропилен пайдаланады. LG және Windsor қалыптау дәлдігі пластикалық инъекция дайындау бойынша өз шеберханасында жағдайда жасалған батарея қақпағының нәтижесінде, жоғары механикалық беріктігі мен температура қарсылық (-50 100 + ° С) бар.</a:t>
            </a:r>
            <a:endParaRPr lang="ru-RU" dirty="0" smtClean="0"/>
          </a:p>
          <a:p>
            <a:pPr lvl="0" algn="just"/>
            <a:endParaRPr lang="ru-RU" dirty="0" smtClean="0"/>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quarter" idx="1"/>
          </p:nvPr>
        </p:nvSpPr>
        <p:spPr>
          <a:xfrm>
            <a:off x="457200" y="500042"/>
            <a:ext cx="7467600" cy="5973910"/>
          </a:xfrm>
        </p:spPr>
        <p:txBody>
          <a:bodyPr/>
          <a:lstStyle/>
          <a:p>
            <a:pPr lvl="0" algn="just"/>
            <a:r>
              <a:rPr lang="kk-KZ" dirty="0" smtClean="0"/>
              <a:t>Сеператор - батарея ең маңызды құрамдас бөліктерінің бірі. Функциясы тұрғысынан бұл жай ғана ажыратады және бір-біріне</a:t>
            </a:r>
            <a:r>
              <a:rPr lang="kk-KZ" b="1" dirty="0" smtClean="0"/>
              <a:t> оң және теріс </a:t>
            </a:r>
            <a:r>
              <a:rPr lang="kk-KZ" dirty="0" smtClean="0"/>
              <a:t>электродтардан оқшаулағыш, қысқа тұйықталу болдырмау үшін, төмен электр кедергісін және жоғары жүктемелерге төзімділігі қамтамасыз етуі тиіс. Дегенмен шамадан тыс сульфаттану жағдайдайына тұрақты емес. </a:t>
            </a:r>
            <a:endParaRPr lang="ru-RU" b="1" dirty="0" smtClean="0"/>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i="1" dirty="0" smtClean="0"/>
              <a:t/>
            </a:r>
            <a:br>
              <a:rPr lang="kk-KZ" b="1" i="1" dirty="0" smtClean="0"/>
            </a:br>
            <a:r>
              <a:rPr lang="kk-KZ" b="1" i="1" dirty="0" smtClean="0"/>
              <a:t/>
            </a:r>
            <a:br>
              <a:rPr lang="kk-KZ" b="1" i="1" dirty="0" smtClean="0"/>
            </a:br>
            <a:r>
              <a:rPr lang="kk-KZ" b="1" i="1" dirty="0" smtClean="0"/>
              <a:t/>
            </a:r>
            <a:br>
              <a:rPr lang="kk-KZ" b="1" i="1" dirty="0" smtClean="0"/>
            </a:br>
            <a:r>
              <a:rPr lang="kk-KZ" b="1" i="1" dirty="0" smtClean="0"/>
              <a:t/>
            </a:r>
            <a:br>
              <a:rPr lang="kk-KZ" b="1" i="1" dirty="0" smtClean="0"/>
            </a:br>
            <a:r>
              <a:rPr lang="kk-KZ" sz="3600" b="1" i="1" dirty="0" smtClean="0">
                <a:solidFill>
                  <a:schemeClr val="tx1"/>
                </a:solidFill>
              </a:rPr>
              <a:t>“ Megatex ” </a:t>
            </a:r>
            <a:r>
              <a:rPr lang="kk-KZ" b="1" i="1" dirty="0" smtClean="0"/>
              <a:t> </a:t>
            </a:r>
            <a:r>
              <a:rPr lang="ru-RU" dirty="0" smtClean="0"/>
              <a:t/>
            </a:r>
            <a:br>
              <a:rPr lang="ru-RU" dirty="0" smtClean="0"/>
            </a:br>
            <a:endParaRPr lang="ru-RU" dirty="0"/>
          </a:p>
        </p:txBody>
      </p:sp>
      <p:sp>
        <p:nvSpPr>
          <p:cNvPr id="3" name="Содержимое 2"/>
          <p:cNvSpPr>
            <a:spLocks noGrp="1"/>
          </p:cNvSpPr>
          <p:nvPr>
            <p:ph sz="quarter" idx="1"/>
          </p:nvPr>
        </p:nvSpPr>
        <p:spPr>
          <a:xfrm>
            <a:off x="500034" y="1214422"/>
            <a:ext cx="7467600" cy="4873752"/>
          </a:xfrm>
        </p:spPr>
        <p:txBody>
          <a:bodyPr>
            <a:normAutofit fontScale="92500"/>
          </a:bodyPr>
          <a:lstStyle/>
          <a:p>
            <a:pPr algn="just"/>
            <a:r>
              <a:rPr lang="kk-KZ" dirty="0" smtClean="0"/>
              <a:t> ЖШС өндірілген батареяларды бірегейлігі «Megatex,» олар гибридтік инновациялық технологияға негізделген. және бивалентті металдарды пайдалануды қарастырылған. </a:t>
            </a:r>
            <a:r>
              <a:rPr lang="kk-KZ" b="1" dirty="0" smtClean="0"/>
              <a:t>Innovative Hybrid Technology</a:t>
            </a:r>
            <a:r>
              <a:rPr lang="kk-KZ" dirty="0" smtClean="0"/>
              <a:t> – кальцийлі және гибридті технологияның дамытылғанған түрі. Бұл өндіріс орынында АМЕГА батареяларын, сондай-ақ, теріс пластиналар, кальций-қорғасын қорытпалары және қорғасын құймалары өндіріледі. Алайда, айырмашылық: жаңа гибридті технология, сондай-ақ, батареяның мерзімін ұзарту және олардың өнімділігін арттыруға мүмкіндік беретін жоғары технологиялық компоненттерін қамтиды қорытпалар қолданыс тапқан.</a:t>
            </a:r>
            <a:endParaRPr lang="ru-RU" dirty="0" smtClean="0"/>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28604"/>
            <a:ext cx="7467600" cy="6045348"/>
          </a:xfrm>
        </p:spPr>
        <p:txBody>
          <a:bodyPr/>
          <a:lstStyle/>
          <a:p>
            <a:pPr algn="just">
              <a:buNone/>
            </a:pPr>
            <a:r>
              <a:rPr lang="kk-KZ" dirty="0" smtClean="0"/>
              <a:t>Тәуелсіз сынақтар мен зерттеулер расталған</a:t>
            </a:r>
          </a:p>
          <a:p>
            <a:pPr algn="just">
              <a:buNone/>
            </a:pPr>
            <a:r>
              <a:rPr lang="kk-KZ" dirty="0" smtClean="0"/>
              <a:t>инновациялық Hybrid технологиялар бойынша</a:t>
            </a:r>
          </a:p>
          <a:p>
            <a:pPr algn="just">
              <a:buNone/>
            </a:pPr>
            <a:r>
              <a:rPr lang="kk-KZ" dirty="0" smtClean="0"/>
              <a:t>дайындалған батарея артықшылықтары:</a:t>
            </a:r>
            <a:endParaRPr lang="ru-RU" dirty="0" smtClean="0"/>
          </a:p>
          <a:p>
            <a:pPr lvl="0" algn="just"/>
            <a:r>
              <a:rPr lang="kk-KZ" dirty="0" smtClean="0"/>
              <a:t>АКБ бірегей формуласы (0,3-0,5 г / Ah) судың аз мөлшердегі шығынына, өнім сапасының жоғарылығына байланысты техникалық қызмет көрсету және алдын алуды талап етпейді;</a:t>
            </a:r>
            <a:endParaRPr lang="ru-RU" dirty="0" smtClean="0"/>
          </a:p>
          <a:p>
            <a:pPr lvl="0" algn="just"/>
            <a:r>
              <a:rPr lang="kk-KZ" dirty="0" smtClean="0"/>
              <a:t>Тордың бірегей геометриясына байланысты діріл әсеріне үлкен кедергісі;</a:t>
            </a:r>
            <a:endParaRPr lang="ru-RU" dirty="0" smtClean="0"/>
          </a:p>
          <a:p>
            <a:pPr lvl="0" algn="just"/>
            <a:r>
              <a:rPr lang="kk-KZ" dirty="0" smtClean="0"/>
              <a:t> Ұзақ мерзімді қолданыс:</a:t>
            </a:r>
            <a:endParaRPr lang="ru-RU" dirty="0" smtClean="0"/>
          </a:p>
          <a:p>
            <a:pPr lvl="0" algn="just"/>
            <a:r>
              <a:rPr lang="kk-KZ" dirty="0" smtClean="0"/>
              <a:t>Терең разрядқа тұрақтылығы;</a:t>
            </a:r>
            <a:endParaRPr lang="ru-RU" dirty="0" smtClean="0"/>
          </a:p>
          <a:p>
            <a:pPr lvl="0" algn="just"/>
            <a:r>
              <a:rPr lang="kk-KZ" dirty="0" smtClean="0"/>
              <a:t>Қолданыста болмаған кездегі өздігінен разрядталу мөлшерінің аздығы;</a:t>
            </a:r>
            <a:endParaRPr lang="ru-RU" dirty="0" smtClean="0"/>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2594"/>
          </a:xfrm>
        </p:spPr>
        <p:txBody>
          <a:bodyPr>
            <a:normAutofit fontScale="90000"/>
          </a:bodyPr>
          <a:lstStyle/>
          <a:p>
            <a:r>
              <a:rPr lang="kk-KZ" dirty="0" smtClean="0">
                <a:solidFill>
                  <a:schemeClr val="tx1"/>
                </a:solidFill>
              </a:rPr>
              <a:t>Аккумуляторда жүретін негізгі реакция</a:t>
            </a:r>
            <a:endParaRPr lang="ru-RU" dirty="0">
              <a:solidFill>
                <a:schemeClr val="tx1"/>
              </a:solidFill>
            </a:endParaRPr>
          </a:p>
        </p:txBody>
      </p:sp>
      <p:sp>
        <p:nvSpPr>
          <p:cNvPr id="3" name="Содержимое 2"/>
          <p:cNvSpPr>
            <a:spLocks noGrp="1"/>
          </p:cNvSpPr>
          <p:nvPr>
            <p:ph sz="quarter" idx="1"/>
          </p:nvPr>
        </p:nvSpPr>
        <p:spPr>
          <a:xfrm>
            <a:off x="457200" y="1000108"/>
            <a:ext cx="7467600" cy="5473844"/>
          </a:xfrm>
        </p:spPr>
        <p:txBody>
          <a:bodyPr>
            <a:normAutofit/>
          </a:bodyPr>
          <a:lstStyle/>
          <a:p>
            <a:pPr algn="just"/>
            <a:r>
              <a:rPr lang="kk-KZ" dirty="0" smtClean="0"/>
              <a:t>Зарядталған жағдайда аккумулятор аноды қорғасыннан және катоды қорғасын оксидінен тұрады. Екі электрод та кеуекті болады. Жанасу ауданы барынша жоғары болады. Аккумулятордың разряды және заряды кезінде жүретін реакция келесідей: </a:t>
            </a:r>
            <a:endParaRPr lang="ru-RU" b="1" dirty="0" smtClean="0"/>
          </a:p>
          <a:p>
            <a:endParaRPr lang="ru-RU" sz="1800" dirty="0"/>
          </a:p>
        </p:txBody>
      </p:sp>
      <p:pic>
        <p:nvPicPr>
          <p:cNvPr id="4" name="Рисунок 3" descr="Химические реакции при заряде и разряде аккумулятора"/>
          <p:cNvPicPr/>
          <p:nvPr/>
        </p:nvPicPr>
        <p:blipFill>
          <a:blip r:embed="rId2"/>
          <a:srcRect/>
          <a:stretch>
            <a:fillRect/>
          </a:stretch>
        </p:blipFill>
        <p:spPr bwMode="auto">
          <a:xfrm>
            <a:off x="1928794" y="3643314"/>
            <a:ext cx="4572032" cy="107157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7467600" cy="1725602"/>
          </a:xfrm>
        </p:spPr>
        <p:txBody>
          <a:bodyPr>
            <a:normAutofit fontScale="90000"/>
          </a:bodyPr>
          <a:lstStyle/>
          <a:p>
            <a:pPr algn="ct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sz="2200" b="1" i="1" dirty="0" smtClean="0">
                <a:solidFill>
                  <a:schemeClr val="tx1"/>
                </a:solidFill>
              </a:rPr>
              <a:t>Қорғасын аккумулятор құрылғысының принципі мен разряд процесінің электрохимиялық схемасы</a:t>
            </a:r>
            <a:r>
              <a:rPr lang="ru-RU" b="1" i="1" dirty="0" smtClean="0"/>
              <a:t/>
            </a:r>
            <a:br>
              <a:rPr lang="ru-RU" b="1" i="1" dirty="0" smtClean="0"/>
            </a:br>
            <a:endParaRPr lang="ru-RU" b="1" i="1" dirty="0"/>
          </a:p>
        </p:txBody>
      </p:sp>
      <p:pic>
        <p:nvPicPr>
          <p:cNvPr id="7" name="Содержимое 6"/>
          <p:cNvPicPr>
            <a:picLocks noGrp="1"/>
          </p:cNvPicPr>
          <p:nvPr>
            <p:ph sz="quarter" idx="1"/>
          </p:nvPr>
        </p:nvPicPr>
        <p:blipFill>
          <a:blip r:embed="rId2"/>
          <a:srcRect/>
          <a:stretch>
            <a:fillRect/>
          </a:stretch>
        </p:blipFill>
        <p:spPr bwMode="auto">
          <a:xfrm>
            <a:off x="1500166" y="2214554"/>
            <a:ext cx="5495238" cy="2866667"/>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i="1" dirty="0" smtClean="0">
                <a:solidFill>
                  <a:srgbClr val="FF0000"/>
                </a:solidFill>
              </a:rPr>
              <a:t>«Қайнар - АКБ»</a:t>
            </a:r>
            <a:r>
              <a:rPr lang="ru-RU" dirty="0" smtClean="0"/>
              <a:t/>
            </a:r>
            <a:br>
              <a:rPr lang="ru-RU" dirty="0" smtClean="0"/>
            </a:br>
            <a:endParaRPr lang="ru-RU" dirty="0"/>
          </a:p>
        </p:txBody>
      </p:sp>
      <p:sp>
        <p:nvSpPr>
          <p:cNvPr id="3" name="Содержимое 2"/>
          <p:cNvSpPr>
            <a:spLocks noGrp="1"/>
          </p:cNvSpPr>
          <p:nvPr>
            <p:ph sz="quarter" idx="1"/>
          </p:nvPr>
        </p:nvSpPr>
        <p:spPr/>
        <p:txBody>
          <a:bodyPr>
            <a:normAutofit fontScale="92500" lnSpcReduction="10000"/>
          </a:bodyPr>
          <a:lstStyle/>
          <a:p>
            <a:pPr algn="just"/>
            <a:r>
              <a:rPr lang="kk-KZ" dirty="0" smtClean="0"/>
              <a:t>«Қайнар АКБ» аккумулятор зауыты Қазақстанның аса ірі аккумулятор шығарушыларының бірі болып табылады (аккумулятор батареялардың 73 түрінен астамы).</a:t>
            </a:r>
          </a:p>
          <a:p>
            <a:pPr algn="just"/>
            <a:r>
              <a:rPr lang="kk-KZ" dirty="0" smtClean="0"/>
              <a:t>2008 жылы зауытта өндірістің түйінді үдерістеріне толық жаңғыру жүргізілді, жаңа еуропалық жабдықпен жабдықталды, АКБ мырыш-қышқыл өндіру үдерісі жетілдірілді.</a:t>
            </a:r>
            <a:endParaRPr lang="ru-RU" dirty="0" smtClean="0"/>
          </a:p>
          <a:p>
            <a:pPr algn="just"/>
            <a:r>
              <a:rPr lang="kk-KZ" dirty="0" smtClean="0"/>
              <a:t>2010 жылдан бастап «Қайнар-АКБ» ЖШС   қазіргі заманғы басқарушылық технологиясын – “Кайдзен” “ұқыпты” өндіріс жүйесін енгізе бастады. Енгізу нәтижесінде жұмыс уақыты ысырабын 20%-ға дейін қысқартуға және аккумуляторлар шығаруды 15%-ға көбейтуге қолжеткізілді.</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14290"/>
            <a:ext cx="7467600" cy="6259662"/>
          </a:xfrm>
        </p:spPr>
        <p:txBody>
          <a:bodyPr>
            <a:normAutofit fontScale="92500" lnSpcReduction="10000"/>
          </a:bodyPr>
          <a:lstStyle/>
          <a:p>
            <a:pPr algn="just"/>
            <a:r>
              <a:rPr lang="ru-RU" dirty="0" smtClean="0"/>
              <a:t>2013 </a:t>
            </a:r>
            <a:r>
              <a:rPr lang="ru-RU" dirty="0" err="1" smtClean="0"/>
              <a:t>жылы</a:t>
            </a:r>
            <a:r>
              <a:rPr lang="ru-RU" dirty="0" smtClean="0"/>
              <a:t> «</a:t>
            </a:r>
            <a:r>
              <a:rPr lang="ru-RU" dirty="0" err="1" smtClean="0"/>
              <a:t>Қайнар-АКБ</a:t>
            </a:r>
            <a:r>
              <a:rPr lang="ru-RU" dirty="0" smtClean="0"/>
              <a:t>» ЖШС аккумулятор </a:t>
            </a:r>
            <a:r>
              <a:rPr lang="ru-RU" dirty="0" err="1" smtClean="0"/>
              <a:t>батареялар</a:t>
            </a:r>
            <a:r>
              <a:rPr lang="ru-RU" dirty="0" smtClean="0"/>
              <a:t> </a:t>
            </a:r>
            <a:r>
              <a:rPr lang="ru-RU" dirty="0" err="1" smtClean="0"/>
              <a:t>құрастыру технологияларын</a:t>
            </a:r>
            <a:r>
              <a:rPr lang="ru-RU" dirty="0" smtClean="0"/>
              <a:t> </a:t>
            </a:r>
            <a:r>
              <a:rPr lang="ru-RU" dirty="0" err="1" smtClean="0"/>
              <a:t>сатып</a:t>
            </a:r>
            <a:r>
              <a:rPr lang="ru-RU" dirty="0" smtClean="0"/>
              <a:t> </a:t>
            </a:r>
            <a:r>
              <a:rPr lang="ru-RU" dirty="0" err="1" smtClean="0"/>
              <a:t>алуға </a:t>
            </a:r>
            <a:r>
              <a:rPr lang="ru-RU" dirty="0" smtClean="0"/>
              <a:t>грант </a:t>
            </a:r>
            <a:r>
              <a:rPr lang="ru-RU" dirty="0" err="1" smtClean="0"/>
              <a:t>алды</a:t>
            </a:r>
            <a:r>
              <a:rPr lang="ru-RU" dirty="0" smtClean="0"/>
              <a:t>. </a:t>
            </a:r>
            <a:r>
              <a:rPr lang="ru-RU" dirty="0" err="1" smtClean="0"/>
              <a:t>Жабдық сатып</a:t>
            </a:r>
            <a:r>
              <a:rPr lang="ru-RU" dirty="0" smtClean="0"/>
              <a:t> </a:t>
            </a:r>
            <a:r>
              <a:rPr lang="ru-RU" dirty="0" err="1" smtClean="0"/>
              <a:t>алу</a:t>
            </a:r>
            <a:r>
              <a:rPr lang="ru-RU" dirty="0" smtClean="0"/>
              <a:t> </a:t>
            </a:r>
            <a:r>
              <a:rPr lang="ru-RU" dirty="0" err="1" smtClean="0"/>
              <a:t>және енгізу</a:t>
            </a:r>
            <a:r>
              <a:rPr lang="ru-RU" dirty="0" smtClean="0"/>
              <a:t> </a:t>
            </a:r>
            <a:r>
              <a:rPr lang="ru-RU" dirty="0" err="1" smtClean="0"/>
              <a:t>нәтижесінде еңбек өнімділігі </a:t>
            </a:r>
            <a:r>
              <a:rPr lang="ru-RU" dirty="0" smtClean="0"/>
              <a:t>3 </a:t>
            </a:r>
            <a:r>
              <a:rPr lang="ru-RU" dirty="0" err="1" smtClean="0"/>
              <a:t>еседен</a:t>
            </a:r>
            <a:r>
              <a:rPr lang="ru-RU" dirty="0" smtClean="0"/>
              <a:t> </a:t>
            </a:r>
            <a:r>
              <a:rPr lang="ru-RU" dirty="0" err="1" smtClean="0"/>
              <a:t>артыққа көбейді</a:t>
            </a:r>
            <a:r>
              <a:rPr lang="ru-RU" dirty="0" smtClean="0"/>
              <a:t>.</a:t>
            </a:r>
          </a:p>
          <a:p>
            <a:pPr algn="just"/>
            <a:r>
              <a:rPr lang="ru-RU" dirty="0" err="1" smtClean="0"/>
              <a:t>Қазіргі уақытта зауыттың: қорғасын қорыту </a:t>
            </a:r>
            <a:r>
              <a:rPr lang="ru-RU" dirty="0" smtClean="0"/>
              <a:t>(</a:t>
            </a:r>
            <a:r>
              <a:rPr lang="ru-RU" dirty="0" err="1" smtClean="0"/>
              <a:t>Зауыт</a:t>
            </a:r>
            <a:r>
              <a:rPr lang="ru-RU" dirty="0" smtClean="0"/>
              <a:t> </a:t>
            </a:r>
            <a:r>
              <a:rPr lang="ru-RU" dirty="0" err="1" smtClean="0"/>
              <a:t>меншігінде</a:t>
            </a:r>
            <a:r>
              <a:rPr lang="ru-RU" dirty="0" smtClean="0"/>
              <a:t> </a:t>
            </a:r>
            <a:r>
              <a:rPr lang="ru-RU" dirty="0" err="1" smtClean="0"/>
              <a:t>қуаты </a:t>
            </a:r>
            <a:r>
              <a:rPr lang="ru-RU" dirty="0" smtClean="0"/>
              <a:t>3,5 </a:t>
            </a:r>
            <a:r>
              <a:rPr lang="ru-RU" dirty="0" err="1" smtClean="0"/>
              <a:t>Мвт</a:t>
            </a:r>
            <a:r>
              <a:rPr lang="ru-RU" dirty="0" smtClean="0"/>
              <a:t> </a:t>
            </a:r>
            <a:r>
              <a:rPr lang="ru-RU" dirty="0" err="1" smtClean="0"/>
              <a:t>екі</a:t>
            </a:r>
            <a:r>
              <a:rPr lang="ru-RU" dirty="0" smtClean="0"/>
              <a:t> </a:t>
            </a:r>
            <a:r>
              <a:rPr lang="ru-RU" dirty="0" err="1" smtClean="0"/>
              <a:t>гидроэлектрстансасы</a:t>
            </a:r>
            <a:r>
              <a:rPr lang="ru-RU" dirty="0" smtClean="0"/>
              <a:t> бар), </a:t>
            </a:r>
            <a:r>
              <a:rPr lang="ru-RU" dirty="0" err="1" smtClean="0"/>
              <a:t>дайын</a:t>
            </a:r>
            <a:r>
              <a:rPr lang="ru-RU" dirty="0" smtClean="0"/>
              <a:t> </a:t>
            </a:r>
            <a:r>
              <a:rPr lang="ru-RU" dirty="0" err="1" smtClean="0"/>
              <a:t>өнімдер шығарудан жұмыс жасап</a:t>
            </a:r>
            <a:r>
              <a:rPr lang="ru-RU" dirty="0" smtClean="0"/>
              <a:t> </a:t>
            </a:r>
            <a:r>
              <a:rPr lang="ru-RU" dirty="0" err="1" smtClean="0"/>
              <a:t>болған </a:t>
            </a:r>
            <a:r>
              <a:rPr lang="ru-RU" dirty="0" smtClean="0"/>
              <a:t>АКБ </a:t>
            </a:r>
            <a:r>
              <a:rPr lang="ru-RU" dirty="0" err="1" smtClean="0"/>
              <a:t>одан</a:t>
            </a:r>
            <a:r>
              <a:rPr lang="ru-RU" dirty="0" smtClean="0"/>
              <a:t> </a:t>
            </a:r>
            <a:r>
              <a:rPr lang="ru-RU" dirty="0" err="1" smtClean="0"/>
              <a:t>әрі </a:t>
            </a:r>
            <a:r>
              <a:rPr lang="ru-RU" dirty="0" smtClean="0"/>
              <a:t>жинап,</a:t>
            </a:r>
            <a:r>
              <a:rPr lang="ru-RU" dirty="0" err="1" smtClean="0"/>
              <a:t>пайдаға жаратқанға дейін</a:t>
            </a:r>
            <a:r>
              <a:rPr lang="ru-RU" dirty="0" smtClean="0"/>
              <a:t>   </a:t>
            </a:r>
            <a:r>
              <a:rPr lang="ru-RU" dirty="0" err="1" smtClean="0"/>
              <a:t>тұйықталған өндіріс циклі</a:t>
            </a:r>
            <a:r>
              <a:rPr lang="ru-RU" dirty="0" smtClean="0"/>
              <a:t> бар.</a:t>
            </a:r>
          </a:p>
          <a:p>
            <a:pPr algn="just">
              <a:buNone/>
            </a:pPr>
            <a:r>
              <a:rPr lang="kk-KZ" b="1" dirty="0" smtClean="0"/>
              <a:t>Жетістіктері:</a:t>
            </a:r>
          </a:p>
          <a:p>
            <a:pPr lvl="0" algn="just">
              <a:buClr>
                <a:srgbClr val="FF0000"/>
              </a:buClr>
              <a:buFont typeface="Wingdings" pitchFamily="2" charset="2"/>
              <a:buChar char="ü"/>
            </a:pPr>
            <a:r>
              <a:rPr lang="kk-KZ" dirty="0" smtClean="0"/>
              <a:t> </a:t>
            </a:r>
            <a:r>
              <a:rPr lang="ru-RU" dirty="0" smtClean="0"/>
              <a:t>2008- </a:t>
            </a:r>
            <a:r>
              <a:rPr lang="ru-RU" dirty="0" err="1" smtClean="0"/>
              <a:t>«Үздік экспорттаушы</a:t>
            </a:r>
            <a:r>
              <a:rPr lang="ru-RU" dirty="0" smtClean="0"/>
              <a:t>».</a:t>
            </a:r>
          </a:p>
          <a:p>
            <a:pPr lvl="0" algn="just">
              <a:buClr>
                <a:srgbClr val="FF0000"/>
              </a:buClr>
              <a:buFont typeface="Wingdings" pitchFamily="2" charset="2"/>
              <a:buChar char="ü"/>
            </a:pPr>
            <a:r>
              <a:rPr lang="ru-RU" dirty="0" smtClean="0"/>
              <a:t>2008- “</a:t>
            </a:r>
            <a:r>
              <a:rPr lang="ru-RU" dirty="0" err="1" smtClean="0"/>
              <a:t>Мінсіз</a:t>
            </a:r>
            <a:r>
              <a:rPr lang="ru-RU" dirty="0" smtClean="0"/>
              <a:t>” Сапа </a:t>
            </a:r>
            <a:r>
              <a:rPr lang="ru-RU" dirty="0" err="1" smtClean="0"/>
              <a:t>халықтық белгісі</a:t>
            </a:r>
            <a:r>
              <a:rPr lang="ru-RU" dirty="0" smtClean="0"/>
              <a:t>.</a:t>
            </a:r>
          </a:p>
          <a:p>
            <a:pPr lvl="0" algn="just">
              <a:buClr>
                <a:srgbClr val="FF0000"/>
              </a:buClr>
              <a:buFont typeface="Wingdings" pitchFamily="2" charset="2"/>
              <a:buChar char="ü"/>
            </a:pPr>
            <a:r>
              <a:rPr lang="ru-RU" dirty="0" smtClean="0"/>
              <a:t>2008 – «</a:t>
            </a:r>
            <a:r>
              <a:rPr lang="ru-RU" dirty="0" err="1" smtClean="0"/>
              <a:t>Ұлттық </a:t>
            </a:r>
            <a:r>
              <a:rPr lang="ru-RU" dirty="0" smtClean="0"/>
              <a:t>Бренд-2008» </a:t>
            </a:r>
            <a:r>
              <a:rPr lang="ru-RU" dirty="0" err="1" smtClean="0"/>
              <a:t>номинациясында</a:t>
            </a:r>
            <a:r>
              <a:rPr lang="ru-RU" dirty="0" smtClean="0"/>
              <a:t> І </a:t>
            </a:r>
            <a:r>
              <a:rPr lang="ru-RU" dirty="0" err="1" smtClean="0"/>
              <a:t>дәрежелі </a:t>
            </a:r>
            <a:r>
              <a:rPr lang="ru-RU" dirty="0" smtClean="0"/>
              <a:t>диплом.</a:t>
            </a:r>
          </a:p>
          <a:p>
            <a:pPr lvl="0" algn="just">
              <a:buClr>
                <a:srgbClr val="FF0000"/>
              </a:buClr>
              <a:buFont typeface="Wingdings" pitchFamily="2" charset="2"/>
              <a:buChar char="ü"/>
            </a:pPr>
            <a:r>
              <a:rPr lang="ru-RU" dirty="0" smtClean="0"/>
              <a:t>2011 – “</a:t>
            </a:r>
            <a:r>
              <a:rPr lang="ru-RU" dirty="0" err="1" smtClean="0"/>
              <a:t>Өндірістік бағыттағы үздік кәсіпорын номинациясында</a:t>
            </a:r>
            <a:r>
              <a:rPr lang="ru-RU" dirty="0" smtClean="0"/>
              <a:t>   «Алтын Сапа» </a:t>
            </a:r>
            <a:r>
              <a:rPr lang="ru-RU" dirty="0" err="1" smtClean="0"/>
              <a:t>мемлекеттік</a:t>
            </a:r>
            <a:r>
              <a:rPr lang="ru-RU" dirty="0" smtClean="0"/>
              <a:t> </a:t>
            </a:r>
            <a:r>
              <a:rPr lang="ru-RU" dirty="0" err="1" smtClean="0"/>
              <a:t>сыйлығының </a:t>
            </a:r>
            <a:r>
              <a:rPr lang="ru-RU" dirty="0" smtClean="0"/>
              <a:t>лауреаты.</a:t>
            </a:r>
          </a:p>
          <a:p>
            <a:pPr algn="just">
              <a:buFont typeface="Wingdings" pitchFamily="2" charset="2"/>
              <a:buChar char="ü"/>
            </a:pPr>
            <a:endParaRPr lang="ru-RU" dirty="0" smtClean="0"/>
          </a:p>
          <a:p>
            <a:pPr algn="just"/>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7467600" cy="6116786"/>
          </a:xfrm>
        </p:spPr>
        <p:txBody>
          <a:bodyPr>
            <a:normAutofit fontScale="92500" lnSpcReduction="10000"/>
          </a:bodyPr>
          <a:lstStyle/>
          <a:p>
            <a:pPr algn="just"/>
            <a:r>
              <a:rPr lang="ru-RU" b="1" dirty="0" err="1" smtClean="0"/>
              <a:t>Инновациялылығы: </a:t>
            </a:r>
            <a:r>
              <a:rPr lang="ru-RU" dirty="0" smtClean="0"/>
              <a:t>Аккумулятор </a:t>
            </a:r>
            <a:r>
              <a:rPr lang="ru-RU" dirty="0" err="1" smtClean="0"/>
              <a:t>батареялар</a:t>
            </a:r>
            <a:r>
              <a:rPr lang="ru-RU" dirty="0" smtClean="0"/>
              <a:t> </a:t>
            </a:r>
            <a:r>
              <a:rPr lang="ru-RU" dirty="0" err="1" smtClean="0"/>
              <a:t>құрастыру бойынша</a:t>
            </a:r>
            <a:r>
              <a:rPr lang="ru-RU" dirty="0" smtClean="0"/>
              <a:t> </a:t>
            </a:r>
            <a:r>
              <a:rPr lang="ru-RU" dirty="0" err="1" smtClean="0"/>
              <a:t>инновациялық технологияларды</a:t>
            </a:r>
            <a:r>
              <a:rPr lang="ru-RU" dirty="0" smtClean="0"/>
              <a:t> </a:t>
            </a:r>
            <a:r>
              <a:rPr lang="ru-RU" dirty="0" err="1" smtClean="0"/>
              <a:t>сатып</a:t>
            </a:r>
            <a:r>
              <a:rPr lang="ru-RU" dirty="0" smtClean="0"/>
              <a:t> </a:t>
            </a:r>
            <a:r>
              <a:rPr lang="ru-RU" dirty="0" err="1" smtClean="0"/>
              <a:t>алу</a:t>
            </a:r>
            <a:r>
              <a:rPr lang="ru-RU" dirty="0" smtClean="0"/>
              <a:t> </a:t>
            </a:r>
            <a:r>
              <a:rPr lang="ru-RU" dirty="0" err="1" smtClean="0"/>
              <a:t>Қазақстандағы алғашқы бірегей</a:t>
            </a:r>
            <a:r>
              <a:rPr lang="ru-RU" dirty="0" smtClean="0"/>
              <a:t> </a:t>
            </a:r>
            <a:r>
              <a:rPr lang="ru-RU" dirty="0" err="1" smtClean="0"/>
              <a:t>жоба</a:t>
            </a:r>
            <a:r>
              <a:rPr lang="ru-RU" dirty="0" smtClean="0"/>
              <a:t> </a:t>
            </a:r>
            <a:r>
              <a:rPr lang="ru-RU" dirty="0" err="1" smtClean="0"/>
              <a:t>болып</a:t>
            </a:r>
            <a:r>
              <a:rPr lang="ru-RU" dirty="0" smtClean="0"/>
              <a:t> </a:t>
            </a:r>
            <a:r>
              <a:rPr lang="ru-RU" dirty="0" err="1" smtClean="0"/>
              <a:t>табылады</a:t>
            </a:r>
            <a:r>
              <a:rPr lang="ru-RU" dirty="0" smtClean="0"/>
              <a:t>, </a:t>
            </a:r>
            <a:r>
              <a:rPr lang="ru-RU" dirty="0" err="1" smtClean="0"/>
              <a:t>ол</a:t>
            </a:r>
            <a:r>
              <a:rPr lang="ru-RU" dirty="0" smtClean="0"/>
              <a:t> </a:t>
            </a:r>
            <a:r>
              <a:rPr lang="ru-RU" dirty="0" err="1" smtClean="0"/>
              <a:t>төмендегілер есебінен</a:t>
            </a:r>
            <a:r>
              <a:rPr lang="ru-RU" dirty="0" smtClean="0"/>
              <a:t> </a:t>
            </a:r>
            <a:r>
              <a:rPr lang="ru-RU" dirty="0" err="1" smtClean="0"/>
              <a:t>жаңа ұрпақтың аккумуляторларын</a:t>
            </a:r>
            <a:r>
              <a:rPr lang="ru-RU" dirty="0" smtClean="0"/>
              <a:t> </a:t>
            </a:r>
            <a:r>
              <a:rPr lang="ru-RU" dirty="0" err="1" smtClean="0"/>
              <a:t>бірінші</a:t>
            </a:r>
            <a:r>
              <a:rPr lang="ru-RU" dirty="0" smtClean="0"/>
              <a:t> </a:t>
            </a:r>
            <a:r>
              <a:rPr lang="ru-RU" dirty="0" err="1" smtClean="0"/>
              <a:t>болып</a:t>
            </a:r>
            <a:r>
              <a:rPr lang="ru-RU" dirty="0" smtClean="0"/>
              <a:t> </a:t>
            </a:r>
            <a:r>
              <a:rPr lang="ru-RU" dirty="0" err="1" smtClean="0"/>
              <a:t>шығаруға мүмкіндік береді</a:t>
            </a:r>
            <a:r>
              <a:rPr lang="ru-RU" dirty="0" smtClean="0"/>
              <a:t>.</a:t>
            </a:r>
          </a:p>
          <a:p>
            <a:pPr algn="just">
              <a:buNone/>
            </a:pPr>
            <a:endParaRPr lang="ru-RU" b="1" dirty="0" smtClean="0"/>
          </a:p>
          <a:p>
            <a:pPr lvl="0">
              <a:buClr>
                <a:schemeClr val="tx1"/>
              </a:buClr>
              <a:buFont typeface="Wingdings" pitchFamily="2" charset="2"/>
              <a:buChar char="Ø"/>
            </a:pPr>
            <a:r>
              <a:rPr lang="ru-RU" dirty="0" err="1" smtClean="0"/>
              <a:t>электролитті</a:t>
            </a:r>
            <a:r>
              <a:rPr lang="ru-RU" dirty="0" smtClean="0"/>
              <a:t> </a:t>
            </a:r>
            <a:r>
              <a:rPr lang="ru-RU" dirty="0" err="1" smtClean="0"/>
              <a:t>вакуумдық</a:t>
            </a:r>
            <a:r>
              <a:rPr lang="ru-RU" dirty="0" smtClean="0"/>
              <a:t> </a:t>
            </a:r>
            <a:r>
              <a:rPr lang="ru-RU" dirty="0" err="1" smtClean="0"/>
              <a:t>құюдың</a:t>
            </a:r>
            <a:r>
              <a:rPr lang="ru-RU" dirty="0" smtClean="0"/>
              <a:t> </a:t>
            </a:r>
            <a:r>
              <a:rPr lang="ru-RU" dirty="0" err="1" smtClean="0"/>
              <a:t>инновациялық</a:t>
            </a:r>
            <a:r>
              <a:rPr lang="ru-RU" dirty="0" smtClean="0"/>
              <a:t> </a:t>
            </a:r>
            <a:r>
              <a:rPr lang="ru-RU" dirty="0" err="1" smtClean="0"/>
              <a:t>қолдану</a:t>
            </a:r>
            <a:r>
              <a:rPr lang="ru-RU" dirty="0" smtClean="0"/>
              <a:t>;</a:t>
            </a:r>
          </a:p>
          <a:p>
            <a:pPr lvl="0">
              <a:buClr>
                <a:schemeClr val="tx1"/>
              </a:buClr>
              <a:buNone/>
            </a:pPr>
            <a:endParaRPr lang="ru-RU" dirty="0" smtClean="0"/>
          </a:p>
          <a:p>
            <a:pPr>
              <a:buClr>
                <a:schemeClr val="tx1"/>
              </a:buClr>
              <a:buFont typeface="Wingdings" pitchFamily="2" charset="2"/>
              <a:buChar char="Ø"/>
            </a:pPr>
            <a:r>
              <a:rPr lang="ru-RU" dirty="0" err="1" smtClean="0"/>
              <a:t>батареялар</a:t>
            </a:r>
            <a:r>
              <a:rPr lang="ru-RU" dirty="0" smtClean="0"/>
              <a:t> </a:t>
            </a:r>
            <a:r>
              <a:rPr lang="ru-RU" dirty="0" err="1" smtClean="0"/>
              <a:t>қалыптастырудың инновациялық режимдерін</a:t>
            </a:r>
            <a:r>
              <a:rPr lang="ru-RU" dirty="0" smtClean="0"/>
              <a:t> </a:t>
            </a:r>
            <a:r>
              <a:rPr lang="ru-RU" dirty="0" err="1" smtClean="0"/>
              <a:t>қолдану;</a:t>
            </a:r>
            <a:endParaRPr lang="ru-RU" dirty="0" smtClean="0"/>
          </a:p>
          <a:p>
            <a:pPr>
              <a:buClr>
                <a:schemeClr val="tx1"/>
              </a:buClr>
              <a:buFont typeface="Wingdings" pitchFamily="2" charset="2"/>
              <a:buChar char="Ø"/>
            </a:pPr>
            <a:endParaRPr lang="ru-RU" dirty="0" smtClean="0"/>
          </a:p>
          <a:p>
            <a:pPr lvl="0">
              <a:buClr>
                <a:schemeClr val="tx1"/>
              </a:buClr>
              <a:buFont typeface="Wingdings" pitchFamily="2" charset="2"/>
              <a:buChar char="Ø"/>
            </a:pPr>
            <a:r>
              <a:rPr lang="ru-RU" dirty="0" smtClean="0"/>
              <a:t>JIS (</a:t>
            </a:r>
            <a:r>
              <a:rPr lang="ru-RU" dirty="0" err="1" smtClean="0"/>
              <a:t>жапон</a:t>
            </a:r>
            <a:r>
              <a:rPr lang="ru-RU" dirty="0" smtClean="0"/>
              <a:t> стандарты) </a:t>
            </a:r>
            <a:r>
              <a:rPr lang="ru-RU" dirty="0" err="1" smtClean="0"/>
              <a:t>стандартының типтік</a:t>
            </a:r>
            <a:r>
              <a:rPr lang="ru-RU" dirty="0" smtClean="0"/>
              <a:t> </a:t>
            </a:r>
            <a:r>
              <a:rPr lang="ru-RU" dirty="0" err="1" smtClean="0"/>
              <a:t>өлшемдегі батареялар</a:t>
            </a:r>
            <a:r>
              <a:rPr lang="ru-RU" dirty="0" smtClean="0"/>
              <a:t> </a:t>
            </a:r>
            <a:r>
              <a:rPr lang="ru-RU" dirty="0" err="1" smtClean="0"/>
              <a:t>конструкциясын</a:t>
            </a:r>
            <a:r>
              <a:rPr lang="ru-RU" dirty="0" smtClean="0"/>
              <a:t> </a:t>
            </a:r>
            <a:r>
              <a:rPr lang="ru-RU" dirty="0" err="1" smtClean="0"/>
              <a:t>әзірлеу</a:t>
            </a:r>
            <a:r>
              <a:rPr lang="ru-RU" dirty="0" smtClean="0"/>
              <a:t>.</a:t>
            </a:r>
          </a:p>
          <a:p>
            <a:pPr>
              <a:buClr>
                <a:schemeClr val="tx1"/>
              </a:buClr>
              <a:buNone/>
            </a:pPr>
            <a:r>
              <a:rPr lang="kk-KZ" b="1" dirty="0" smtClean="0"/>
              <a:t> </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7467600" cy="6188224"/>
          </a:xfrm>
        </p:spPr>
        <p:txBody>
          <a:bodyPr>
            <a:normAutofit lnSpcReduction="10000"/>
          </a:bodyPr>
          <a:lstStyle/>
          <a:p>
            <a:pPr>
              <a:buNone/>
            </a:pPr>
            <a:r>
              <a:rPr lang="ru-RU" b="1" dirty="0" err="1" smtClean="0"/>
              <a:t>Күтілетін нәтиже:</a:t>
            </a:r>
            <a:endParaRPr lang="ru-RU" b="1" dirty="0" smtClean="0"/>
          </a:p>
          <a:p>
            <a:pPr>
              <a:buNone/>
            </a:pPr>
            <a:endParaRPr lang="ru-RU" b="1" dirty="0" smtClean="0"/>
          </a:p>
          <a:p>
            <a:pPr lvl="0" algn="just">
              <a:buClr>
                <a:srgbClr val="FF0000"/>
              </a:buClr>
              <a:buFont typeface="Wingdings" pitchFamily="2" charset="2"/>
              <a:buChar char="q"/>
            </a:pPr>
            <a:r>
              <a:rPr lang="ru-RU" dirty="0" smtClean="0"/>
              <a:t>2012 </a:t>
            </a:r>
            <a:r>
              <a:rPr lang="ru-RU" dirty="0" err="1" smtClean="0"/>
              <a:t>жылы</a:t>
            </a:r>
            <a:r>
              <a:rPr lang="ru-RU" dirty="0" smtClean="0"/>
              <a:t> </a:t>
            </a:r>
            <a:r>
              <a:rPr lang="ru-RU" dirty="0" err="1" smtClean="0"/>
              <a:t>аккумуляторлар</a:t>
            </a:r>
            <a:r>
              <a:rPr lang="ru-RU" dirty="0" smtClean="0"/>
              <a:t> </a:t>
            </a:r>
            <a:r>
              <a:rPr lang="ru-RU" dirty="0" err="1" smtClean="0"/>
              <a:t>өндіруді </a:t>
            </a:r>
            <a:r>
              <a:rPr lang="ru-RU" dirty="0" smtClean="0"/>
              <a:t>1 100 000 </a:t>
            </a:r>
            <a:r>
              <a:rPr lang="ru-RU" dirty="0" err="1" smtClean="0"/>
              <a:t>данадан</a:t>
            </a:r>
            <a:r>
              <a:rPr lang="ru-RU" dirty="0" smtClean="0"/>
              <a:t> 2016 ж. 2 650 000 </a:t>
            </a:r>
            <a:r>
              <a:rPr lang="ru-RU" dirty="0" err="1" smtClean="0"/>
              <a:t>данаға дейін</a:t>
            </a:r>
            <a:r>
              <a:rPr lang="ru-RU" dirty="0" smtClean="0"/>
              <a:t> 2,4 </a:t>
            </a:r>
            <a:r>
              <a:rPr lang="ru-RU" dirty="0" err="1" smtClean="0"/>
              <a:t>есе</a:t>
            </a:r>
            <a:r>
              <a:rPr lang="ru-RU" dirty="0" smtClean="0"/>
              <a:t> </a:t>
            </a:r>
            <a:r>
              <a:rPr lang="ru-RU" dirty="0" err="1" smtClean="0"/>
              <a:t>ұлғайту</a:t>
            </a:r>
            <a:r>
              <a:rPr lang="ru-RU" dirty="0" smtClean="0"/>
              <a:t>.</a:t>
            </a:r>
          </a:p>
          <a:p>
            <a:pPr lvl="0" algn="just">
              <a:buClr>
                <a:srgbClr val="FF0000"/>
              </a:buClr>
              <a:buNone/>
            </a:pPr>
            <a:endParaRPr lang="ru-RU" dirty="0" smtClean="0"/>
          </a:p>
          <a:p>
            <a:pPr lvl="0" algn="just">
              <a:buClr>
                <a:srgbClr val="FF0000"/>
              </a:buClr>
              <a:buFont typeface="Wingdings" pitchFamily="2" charset="2"/>
              <a:buChar char="q"/>
            </a:pPr>
            <a:r>
              <a:rPr lang="ru-RU" dirty="0" smtClean="0"/>
              <a:t>2012 </a:t>
            </a:r>
            <a:r>
              <a:rPr lang="ru-RU" dirty="0" err="1" smtClean="0"/>
              <a:t>жылы</a:t>
            </a:r>
            <a:r>
              <a:rPr lang="ru-RU" dirty="0" smtClean="0"/>
              <a:t> </a:t>
            </a:r>
            <a:r>
              <a:rPr lang="ru-RU" dirty="0" err="1" smtClean="0"/>
              <a:t>өнімдер экспортын</a:t>
            </a:r>
            <a:r>
              <a:rPr lang="ru-RU" dirty="0" smtClean="0"/>
              <a:t> 700 000 </a:t>
            </a:r>
            <a:r>
              <a:rPr lang="ru-RU" dirty="0" err="1" smtClean="0"/>
              <a:t>данадан</a:t>
            </a:r>
            <a:r>
              <a:rPr lang="ru-RU" dirty="0" smtClean="0"/>
              <a:t> 2016 ж. 1 900 000 </a:t>
            </a:r>
            <a:r>
              <a:rPr lang="ru-RU" dirty="0" err="1" smtClean="0"/>
              <a:t>данаға дейін</a:t>
            </a:r>
            <a:r>
              <a:rPr lang="ru-RU" dirty="0" smtClean="0"/>
              <a:t> 2,7 </a:t>
            </a:r>
            <a:r>
              <a:rPr lang="ru-RU" dirty="0" err="1" smtClean="0"/>
              <a:t>есе</a:t>
            </a:r>
            <a:r>
              <a:rPr lang="ru-RU" dirty="0" smtClean="0"/>
              <a:t> </a:t>
            </a:r>
            <a:r>
              <a:rPr lang="ru-RU" dirty="0" err="1" smtClean="0"/>
              <a:t>ұлғайту</a:t>
            </a:r>
            <a:r>
              <a:rPr lang="ru-RU" dirty="0" smtClean="0"/>
              <a:t>.</a:t>
            </a:r>
          </a:p>
          <a:p>
            <a:pPr lvl="0" algn="just">
              <a:buClr>
                <a:srgbClr val="FF0000"/>
              </a:buClr>
              <a:buNone/>
            </a:pPr>
            <a:endParaRPr lang="ru-RU" dirty="0" smtClean="0"/>
          </a:p>
          <a:p>
            <a:pPr lvl="0" algn="just">
              <a:buClr>
                <a:srgbClr val="FF0000"/>
              </a:buClr>
              <a:buFont typeface="Wingdings" pitchFamily="2" charset="2"/>
              <a:buChar char="q"/>
            </a:pPr>
            <a:r>
              <a:rPr lang="ru-RU" dirty="0" smtClean="0"/>
              <a:t>90 </a:t>
            </a:r>
            <a:r>
              <a:rPr lang="ru-RU" dirty="0" err="1" smtClean="0"/>
              <a:t>мыңнан </a:t>
            </a:r>
            <a:r>
              <a:rPr lang="ru-RU" dirty="0" smtClean="0"/>
              <a:t>аса </a:t>
            </a:r>
            <a:r>
              <a:rPr lang="ru-RU" dirty="0" err="1" smtClean="0"/>
              <a:t>адамға жаңа жұмыс орындарын</a:t>
            </a:r>
            <a:r>
              <a:rPr lang="ru-RU" dirty="0" smtClean="0"/>
              <a:t> </a:t>
            </a:r>
            <a:r>
              <a:rPr lang="ru-RU" dirty="0" err="1" smtClean="0"/>
              <a:t>құру</a:t>
            </a:r>
            <a:r>
              <a:rPr lang="ru-RU" dirty="0" smtClean="0"/>
              <a:t>.</a:t>
            </a:r>
          </a:p>
          <a:p>
            <a:pPr lvl="0" algn="just">
              <a:buClr>
                <a:srgbClr val="FF0000"/>
              </a:buClr>
              <a:buNone/>
            </a:pPr>
            <a:endParaRPr lang="ru-RU" dirty="0" smtClean="0"/>
          </a:p>
          <a:p>
            <a:pPr lvl="0" algn="just">
              <a:buClr>
                <a:srgbClr val="FF0000"/>
              </a:buClr>
              <a:buFont typeface="Wingdings" pitchFamily="2" charset="2"/>
              <a:buChar char="q"/>
            </a:pPr>
            <a:r>
              <a:rPr lang="ru-RU" dirty="0" err="1" smtClean="0"/>
              <a:t>Бюджетке</a:t>
            </a:r>
            <a:r>
              <a:rPr lang="ru-RU" dirty="0" smtClean="0"/>
              <a:t> </a:t>
            </a:r>
            <a:r>
              <a:rPr lang="ru-RU" dirty="0" err="1" smtClean="0"/>
              <a:t>салық түсімдерін ұлғайту</a:t>
            </a:r>
            <a:endParaRPr lang="ru-RU" dirty="0" smtClean="0"/>
          </a:p>
          <a:p>
            <a:pPr algn="just">
              <a:buClr>
                <a:srgbClr val="FF0000"/>
              </a:buClr>
              <a:buNone/>
            </a:pPr>
            <a:r>
              <a:rPr lang="ru-RU" dirty="0" smtClean="0"/>
              <a:t>	</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868346"/>
          </a:xfrm>
        </p:spPr>
        <p:txBody>
          <a:bodyPr/>
          <a:lstStyle/>
          <a:p>
            <a:pPr algn="ctr"/>
            <a:r>
              <a:rPr lang="kk-KZ" b="1" i="1" dirty="0" smtClean="0">
                <a:solidFill>
                  <a:srgbClr val="FF0000"/>
                </a:solidFill>
              </a:rPr>
              <a:t>«Zhersu Power» ЖШС</a:t>
            </a:r>
            <a:endParaRPr lang="ru-RU" b="1" i="1" dirty="0">
              <a:solidFill>
                <a:srgbClr val="FF0000"/>
              </a:solidFill>
            </a:endParaRPr>
          </a:p>
        </p:txBody>
      </p:sp>
      <p:sp>
        <p:nvSpPr>
          <p:cNvPr id="3" name="Содержимое 2"/>
          <p:cNvSpPr>
            <a:spLocks noGrp="1"/>
          </p:cNvSpPr>
          <p:nvPr>
            <p:ph sz="quarter" idx="1"/>
          </p:nvPr>
        </p:nvSpPr>
        <p:spPr/>
        <p:txBody>
          <a:bodyPr/>
          <a:lstStyle/>
          <a:p>
            <a:pPr algn="just"/>
            <a:r>
              <a:rPr lang="kk-KZ" dirty="0" smtClean="0"/>
              <a:t>«Zhersu Power» ЖШС аккумулятор зауыты 2002 жылғы қазанда пайдалануға енгізілгенін, автомобиль қорғасын-кальций аккумуляторлар өндірісіне мамандандырылған. Зауыт озық дүниежүзілік технология негізінде импортты алмастыру бойынша үкіметтік бағдарламасына сәйкес салынды. Қазақстандық жоғары кәсіпқой құрастырушылар зауыттың өндірістік циклінің жалпы құрастырушысын жобалады, бұл Республикада қазіргі аккумулятор батареяларының ең жоғары технологиялық өндірістерінің бірін жасауға мүмкіндік берді. </a:t>
            </a:r>
          </a:p>
          <a:p>
            <a:pPr algn="just"/>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7467600" cy="6116786"/>
          </a:xfrm>
        </p:spPr>
        <p:txBody>
          <a:bodyPr>
            <a:normAutofit fontScale="92500" lnSpcReduction="20000"/>
          </a:bodyPr>
          <a:lstStyle/>
          <a:p>
            <a:pPr algn="just"/>
            <a:r>
              <a:rPr lang="kk-KZ" dirty="0" smtClean="0"/>
              <a:t> 	Зауыттың негізгі өнімі - «Кальций-Кальций» ең жаңа технологиясы қолданылатын BM Energy стартерлық аккумулятор батареялары. Қорғасын-кальций қоспалары қолданылған технология бойынша жасалған батареялар артықшылығы мен бас ерекшелігі аккумуляторларда дәстүрлі қолданылатын, денсаулық үшін зиянды химиялық элементті тіпті зияны жоқ кальциймен алмастыру. Бұл аккумялятор өндірісін экологиялық тұрғыдан таза және қауіпсіз етеді. Зауыттың жобалық қуаты жылына 3 млн. автомобиль және 1 млн. стационарлық батарея.  «Zhersu Power» зауыты тепловозды, стационарлық және күш көлігі аккумуляторлары бойынша Қазақстандағы жалғыз өндіруші болып табылады. Кәсіпорынның жұмыс істеу барысында ҚР Қорғаныс министрлігінің қажеттілігі, маневр және торапты локомотивтері, рельсі жоқ электрлендірілген көлік үшін батареялар өндірісінің технологиялары қосымша игерілді. </a:t>
            </a:r>
            <a:endParaRPr lang="ru-RU" dirty="0" smtClean="0"/>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7467600" cy="6116786"/>
          </a:xfrm>
        </p:spPr>
        <p:txBody>
          <a:bodyPr/>
          <a:lstStyle/>
          <a:p>
            <a:pPr>
              <a:buNone/>
            </a:pPr>
            <a:r>
              <a:rPr lang="kk-KZ" b="1" dirty="0" smtClean="0"/>
              <a:t>Жетістіктері:</a:t>
            </a:r>
          </a:p>
          <a:p>
            <a:pPr>
              <a:buClr>
                <a:srgbClr val="C00000"/>
              </a:buClr>
              <a:buFont typeface="Wingdings" pitchFamily="2" charset="2"/>
              <a:buChar char="ü"/>
            </a:pPr>
            <a:r>
              <a:rPr lang="kk-KZ" dirty="0" smtClean="0"/>
              <a:t> 200</a:t>
            </a:r>
            <a:r>
              <a:rPr lang="en-US" dirty="0" smtClean="0"/>
              <a:t>7</a:t>
            </a:r>
            <a:r>
              <a:rPr lang="kk-KZ" dirty="0" smtClean="0"/>
              <a:t> жыл “Алтын сапа” конкурсының жеңімпазы;</a:t>
            </a:r>
          </a:p>
          <a:p>
            <a:pPr>
              <a:buClr>
                <a:srgbClr val="C00000"/>
              </a:buClr>
              <a:buFont typeface="Wingdings" pitchFamily="2" charset="2"/>
              <a:buChar char="ü"/>
            </a:pPr>
            <a:r>
              <a:rPr lang="kk-KZ" dirty="0" smtClean="0"/>
              <a:t> «Алтын Сапа-2008» өңірлік конкурсында алған 1-ші орын;</a:t>
            </a:r>
          </a:p>
          <a:p>
            <a:pPr>
              <a:buClr>
                <a:srgbClr val="C00000"/>
              </a:buClr>
              <a:buFont typeface="Wingdings" pitchFamily="2" charset="2"/>
              <a:buChar char="ü"/>
            </a:pPr>
            <a:r>
              <a:rPr lang="kk-KZ" dirty="0" smtClean="0"/>
              <a:t> “Қазақстанның үздік тауарлары - 2011”;</a:t>
            </a:r>
          </a:p>
          <a:p>
            <a:pPr>
              <a:buClr>
                <a:srgbClr val="C00000"/>
              </a:buClr>
              <a:buFont typeface="Wingdings" pitchFamily="2" charset="2"/>
              <a:buChar char="ü"/>
            </a:pPr>
            <a:r>
              <a:rPr lang="kk-KZ" dirty="0" smtClean="0"/>
              <a:t> “Қазіргі заман басқару технологияларын енгізу” конкурсы жеңімпазы</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1417638"/>
          </a:xfrm>
        </p:spPr>
        <p:txBody>
          <a:bodyPr>
            <a:normAutofit fontScale="90000"/>
          </a:bodyPr>
          <a:lstStyle/>
          <a:p>
            <a:pPr algn="ctr"/>
            <a:r>
              <a:rPr lang="kk-KZ" b="1" i="1" dirty="0" smtClean="0"/>
              <a:t/>
            </a:r>
            <a:br>
              <a:rPr lang="kk-KZ" b="1" i="1" dirty="0" smtClean="0"/>
            </a:br>
            <a:r>
              <a:rPr lang="kk-KZ" b="1" i="1" dirty="0" smtClean="0"/>
              <a:t/>
            </a:r>
            <a:br>
              <a:rPr lang="kk-KZ" b="1" i="1" dirty="0" smtClean="0"/>
            </a:br>
            <a:r>
              <a:rPr lang="kk-KZ" b="1" i="1" dirty="0" smtClean="0"/>
              <a:t/>
            </a:r>
            <a:br>
              <a:rPr lang="kk-KZ" b="1" i="1" dirty="0" smtClean="0"/>
            </a:br>
            <a:r>
              <a:rPr lang="kk-KZ" b="1" i="1" dirty="0" smtClean="0"/>
              <a:t/>
            </a:r>
            <a:br>
              <a:rPr lang="kk-KZ" b="1" i="1" dirty="0" smtClean="0"/>
            </a:br>
            <a:r>
              <a:rPr lang="en-US" sz="3600" b="1" i="1" dirty="0" smtClean="0">
                <a:solidFill>
                  <a:srgbClr val="FF0000"/>
                </a:solidFill>
                <a:cs typeface="Arial" pitchFamily="34" charset="0"/>
              </a:rPr>
              <a:t>“</a:t>
            </a:r>
            <a:r>
              <a:rPr lang="kk-KZ" sz="3600" b="1" i="1" dirty="0" smtClean="0">
                <a:solidFill>
                  <a:srgbClr val="FF0000"/>
                </a:solidFill>
                <a:cs typeface="Arial" pitchFamily="34" charset="0"/>
              </a:rPr>
              <a:t>АкТех</a:t>
            </a:r>
            <a:r>
              <a:rPr lang="en-US" sz="3600" b="1" i="1" dirty="0" smtClean="0">
                <a:solidFill>
                  <a:srgbClr val="FF0000"/>
                </a:solidFill>
                <a:cs typeface="Arial" pitchFamily="34" charset="0"/>
              </a:rPr>
              <a:t>”</a:t>
            </a:r>
            <a:r>
              <a:rPr lang="kk-KZ" sz="3600" b="1" i="1" dirty="0" smtClean="0">
                <a:solidFill>
                  <a:srgbClr val="FF0000"/>
                </a:solidFill>
                <a:cs typeface="Arial" pitchFamily="34" charset="0"/>
              </a:rPr>
              <a:t> компаниясы </a:t>
            </a:r>
            <a:r>
              <a:rPr lang="en-US" sz="3600" b="1" i="1" dirty="0" smtClean="0">
                <a:solidFill>
                  <a:srgbClr val="FF0000"/>
                </a:solidFill>
                <a:cs typeface="Arial" pitchFamily="34" charset="0"/>
              </a:rPr>
              <a:t>(</a:t>
            </a:r>
            <a:r>
              <a:rPr lang="kk-KZ" sz="3600" b="1" i="1" dirty="0" smtClean="0">
                <a:solidFill>
                  <a:srgbClr val="FF0000"/>
                </a:solidFill>
                <a:cs typeface="Arial" pitchFamily="34" charset="0"/>
              </a:rPr>
              <a:t>Ресей</a:t>
            </a:r>
            <a:r>
              <a:rPr lang="en-US" sz="3600" b="1" i="1" dirty="0" smtClean="0">
                <a:solidFill>
                  <a:srgbClr val="FF0000"/>
                </a:solidFill>
                <a:cs typeface="Arial" pitchFamily="34" charset="0"/>
              </a:rPr>
              <a:t>)</a:t>
            </a:r>
            <a:r>
              <a:rPr lang="ru-RU" sz="3600" b="1" i="1" dirty="0" smtClean="0">
                <a:solidFill>
                  <a:srgbClr val="FF0000"/>
                </a:solidFill>
                <a:cs typeface="Arial" pitchFamily="34" charset="0"/>
              </a:rPr>
              <a:t/>
            </a:r>
            <a:br>
              <a:rPr lang="ru-RU" sz="3600" b="1" i="1" dirty="0" smtClean="0">
                <a:solidFill>
                  <a:srgbClr val="FF0000"/>
                </a:solidFill>
                <a:cs typeface="Arial" pitchFamily="34" charset="0"/>
              </a:rPr>
            </a:br>
            <a:endParaRPr lang="ru-RU" sz="3600" b="1" i="1" dirty="0">
              <a:solidFill>
                <a:srgbClr val="FF0000"/>
              </a:solidFill>
              <a:cs typeface="Arial" pitchFamily="34" charset="0"/>
            </a:endParaRPr>
          </a:p>
        </p:txBody>
      </p:sp>
      <p:sp>
        <p:nvSpPr>
          <p:cNvPr id="3" name="Содержимое 2"/>
          <p:cNvSpPr>
            <a:spLocks noGrp="1"/>
          </p:cNvSpPr>
          <p:nvPr>
            <p:ph sz="quarter" idx="1"/>
          </p:nvPr>
        </p:nvSpPr>
        <p:spPr/>
        <p:txBody>
          <a:bodyPr>
            <a:normAutofit lnSpcReduction="10000"/>
          </a:bodyPr>
          <a:lstStyle/>
          <a:p>
            <a:pPr algn="just"/>
            <a:r>
              <a:rPr lang="kk-KZ" dirty="0" smtClean="0"/>
              <a:t>Tetra Oxide Power (TOP) технологиясы - қорғасын ұнтағын (белсенді паста негізгі компонент болып табылады) дайындау үшін процесті балқытылған қорғасынды суық дистильденген сумен бірге реактор камерасына жібереді, бұл Barton деп аталатын процесс.</a:t>
            </a:r>
          </a:p>
          <a:p>
            <a:pPr lvl="0" algn="just"/>
            <a:r>
              <a:rPr lang="kk-KZ" dirty="0" smtClean="0"/>
              <a:t>ExMET (Expanded Meta</a:t>
            </a:r>
            <a:r>
              <a:rPr lang="ru-RU" dirty="0" smtClean="0"/>
              <a:t>) - </a:t>
            </a:r>
            <a:r>
              <a:rPr lang="ru-RU" dirty="0" err="1" smtClean="0"/>
              <a:t>теріс</a:t>
            </a:r>
            <a:r>
              <a:rPr lang="ru-RU" dirty="0" smtClean="0"/>
              <a:t> электрод </a:t>
            </a:r>
            <a:r>
              <a:rPr lang="ru-RU" dirty="0" err="1" smtClean="0"/>
              <a:t>дайындаудың прогрессивті</a:t>
            </a:r>
            <a:r>
              <a:rPr lang="ru-RU" dirty="0" smtClean="0"/>
              <a:t> </a:t>
            </a:r>
            <a:r>
              <a:rPr lang="ru-RU" dirty="0" err="1" smtClean="0"/>
              <a:t>технологиясы</a:t>
            </a:r>
            <a:r>
              <a:rPr lang="ru-RU" dirty="0" smtClean="0"/>
              <a:t>. </a:t>
            </a:r>
            <a:r>
              <a:rPr lang="ru-RU" dirty="0" err="1" smtClean="0"/>
              <a:t>Ол</a:t>
            </a:r>
            <a:r>
              <a:rPr lang="ru-RU" dirty="0" smtClean="0"/>
              <a:t> </a:t>
            </a:r>
            <a:r>
              <a:rPr lang="ru-RU" dirty="0" err="1" smtClean="0"/>
              <a:t>созу</a:t>
            </a:r>
            <a:r>
              <a:rPr lang="ru-RU" dirty="0" smtClean="0"/>
              <a:t> </a:t>
            </a:r>
            <a:r>
              <a:rPr lang="ru-RU" dirty="0" err="1" smtClean="0"/>
              <a:t>арқылы, перфорациялық әдіске негізделген</a:t>
            </a:r>
            <a:r>
              <a:rPr lang="ru-RU" dirty="0" smtClean="0"/>
              <a:t>. </a:t>
            </a:r>
            <a:r>
              <a:rPr lang="ru-RU" dirty="0" err="1" smtClean="0"/>
              <a:t>Нәтижесінде, пластиналар</a:t>
            </a:r>
            <a:r>
              <a:rPr lang="ru-RU" dirty="0" smtClean="0"/>
              <a:t> </a:t>
            </a:r>
            <a:r>
              <a:rPr lang="ru-RU" dirty="0" err="1" smtClean="0"/>
              <a:t>коррозияға </a:t>
            </a:r>
            <a:r>
              <a:rPr lang="ru-RU" dirty="0" smtClean="0"/>
              <a:t>аз </a:t>
            </a:r>
            <a:r>
              <a:rPr lang="ru-RU" dirty="0" err="1" smtClean="0"/>
              <a:t>бейім</a:t>
            </a:r>
            <a:r>
              <a:rPr lang="ru-RU" dirty="0" smtClean="0"/>
              <a:t> </a:t>
            </a:r>
            <a:r>
              <a:rPr lang="ru-RU" dirty="0" err="1" smtClean="0"/>
              <a:t>құрылымы қатаң болып</a:t>
            </a:r>
            <a:r>
              <a:rPr lang="ru-RU" dirty="0" smtClean="0"/>
              <a:t> </a:t>
            </a:r>
            <a:r>
              <a:rPr lang="ru-RU" dirty="0" err="1" smtClean="0"/>
              <a:t>келеді</a:t>
            </a:r>
            <a:r>
              <a:rPr lang="ru-RU" dirty="0" smtClean="0"/>
              <a:t> </a:t>
            </a:r>
            <a:r>
              <a:rPr lang="ru-RU" dirty="0" err="1" smtClean="0"/>
              <a:t>және батареяның эксплуатациялық қасиетін біршама</a:t>
            </a:r>
            <a:r>
              <a:rPr lang="ru-RU" dirty="0" smtClean="0"/>
              <a:t> </a:t>
            </a:r>
            <a:r>
              <a:rPr lang="ru-RU" dirty="0" err="1" smtClean="0"/>
              <a:t>жоғарылатады</a:t>
            </a:r>
            <a:r>
              <a:rPr lang="ru-RU" dirty="0" smtClean="0"/>
              <a:t>;.</a:t>
            </a:r>
          </a:p>
          <a:p>
            <a:pPr algn="just"/>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241</TotalTime>
  <Words>750</Words>
  <Application>Microsoft Office PowerPoint</Application>
  <PresentationFormat>Экран (4:3)</PresentationFormat>
  <Paragraphs>71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Эркер</vt:lpstr>
      <vt:lpstr>Қорғасын аккумулятор өндірісі </vt:lpstr>
      <vt:lpstr>«Қайнар - АКБ» </vt:lpstr>
      <vt:lpstr>Презентация PowerPoint</vt:lpstr>
      <vt:lpstr>Презентация PowerPoint</vt:lpstr>
      <vt:lpstr>Презентация PowerPoint</vt:lpstr>
      <vt:lpstr>«Zhersu Power» ЖШС</vt:lpstr>
      <vt:lpstr>Презентация PowerPoint</vt:lpstr>
      <vt:lpstr>Презентация PowerPoint</vt:lpstr>
      <vt:lpstr>    “АкТех” компаниясы (Ресей) </vt:lpstr>
      <vt:lpstr>Презентация PowerPoint</vt:lpstr>
      <vt:lpstr>Презентация PowerPoint</vt:lpstr>
      <vt:lpstr>    “ Megatex ”   </vt:lpstr>
      <vt:lpstr>Презентация PowerPoint</vt:lpstr>
      <vt:lpstr>Аккумуляторда жүретін негізгі реакция</vt:lpstr>
      <vt:lpstr>         Қорғасын аккумулятор құрылғысының принципі мен разряд процесінің электрохимиялық схемасы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Қорғасын аккумулятор өндірісі</dc:title>
  <dc:creator>Zero01</dc:creator>
  <cp:lastModifiedBy>Кудреева Лейла</cp:lastModifiedBy>
  <cp:revision>21</cp:revision>
  <dcterms:created xsi:type="dcterms:W3CDTF">2015-11-24T04:58:54Z</dcterms:created>
  <dcterms:modified xsi:type="dcterms:W3CDTF">2015-12-04T07:21:16Z</dcterms:modified>
</cp:coreProperties>
</file>